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77" r:id="rId3"/>
    <p:sldId id="278" r:id="rId4"/>
    <p:sldId id="279" r:id="rId5"/>
    <p:sldId id="285" r:id="rId6"/>
    <p:sldId id="281" r:id="rId7"/>
    <p:sldId id="282" r:id="rId8"/>
    <p:sldId id="283" r:id="rId9"/>
    <p:sldId id="27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4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05092-2848-44FE-A530-E057EFEBAE38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2A0E1-3EC0-4129-BD40-5F7A68E15B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61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09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40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74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42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2864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08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831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733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2A0E1-3EC0-4129-BD40-5F7A68E15BE3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703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5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01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37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9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87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29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201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24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56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407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45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4C174-96FF-4F41-B6E7-9ABC583774CF}" type="datetimeFigureOut">
              <a:rPr lang="fr-FR" smtClean="0"/>
              <a:t>30/11/2025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7EF6-492E-483A-ABE9-95E9FAEC03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109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40757" y="265472"/>
            <a:ext cx="11695471" cy="635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CFA568-979B-0AC8-81A9-124744E51765}"/>
              </a:ext>
            </a:extLst>
          </p:cNvPr>
          <p:cNvSpPr/>
          <p:nvPr/>
        </p:nvSpPr>
        <p:spPr>
          <a:xfrm>
            <a:off x="240757" y="236724"/>
            <a:ext cx="11695471" cy="6355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ZoneAlert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47DEED-FC79-6015-E0AD-1C5F9828F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0843" y="4006995"/>
            <a:ext cx="5570313" cy="677613"/>
          </a:xfrm>
        </p:spPr>
        <p:txBody>
          <a:bodyPr>
            <a:noAutofit/>
          </a:bodyPr>
          <a:lstStyle/>
          <a:p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Système de détection et d’alerte sans fil pour la surveillance d’espaces</a:t>
            </a:r>
            <a:endParaRPr lang="fr-FR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1D6F63-63F5-B552-255B-4457A749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90" y="6124517"/>
            <a:ext cx="4322363" cy="326527"/>
          </a:xfrm>
        </p:spPr>
        <p:txBody>
          <a:bodyPr>
            <a:noAutofit/>
          </a:bodyPr>
          <a:lstStyle/>
          <a:p>
            <a:pPr algn="l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SEE5	MARVIN STIEBITZ</a:t>
            </a:r>
          </a:p>
        </p:txBody>
      </p:sp>
      <p:pic>
        <p:nvPicPr>
          <p:cNvPr id="2050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2" y="265471"/>
            <a:ext cx="1988855" cy="10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29" y="382319"/>
            <a:ext cx="3636959" cy="88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CDB6B8D2-A101-4258-935D-D8CC0C1CB1C5}"/>
              </a:ext>
            </a:extLst>
          </p:cNvPr>
          <p:cNvSpPr txBox="1">
            <a:spLocks/>
          </p:cNvSpPr>
          <p:nvPr/>
        </p:nvSpPr>
        <p:spPr>
          <a:xfrm>
            <a:off x="9579006" y="6124517"/>
            <a:ext cx="2266583" cy="351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26 NOVEMBRE 2025</a:t>
            </a:r>
          </a:p>
        </p:txBody>
      </p:sp>
    </p:spTree>
    <p:extLst>
      <p:ext uri="{BB962C8B-B14F-4D97-AF65-F5344CB8AC3E}">
        <p14:creationId xmlns:p14="http://schemas.microsoft.com/office/powerpoint/2010/main" val="263789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08CD89F-8E2D-4D4F-84ED-24CB66EF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475"/>
            <a:ext cx="10515600" cy="4351338"/>
          </a:xfrm>
        </p:spPr>
        <p:txBody>
          <a:bodyPr>
            <a:normAutofit/>
          </a:bodyPr>
          <a:lstStyle/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Contexte &amp; objectifs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Architecture du système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Fonctionnement du système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Communication &amp; codes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Problèmes rencontrés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Essais &amp; résultats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altLang="fr-FR" dirty="0">
                <a:latin typeface="Arial" panose="020B0604020202020204" pitchFamily="34" charset="0"/>
              </a:rPr>
              <a:t>Conclusion &amp; Démo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présentation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e la date 20">
            <a:extLst>
              <a:ext uri="{FF2B5EF4-FFF2-40B4-BE49-F238E27FC236}">
                <a16:creationId xmlns:a16="http://schemas.microsoft.com/office/drawing/2014/main" id="{38D33892-C5F6-467F-8603-73F4CF507C25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2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e la date 20">
            <a:extLst>
              <a:ext uri="{FF2B5EF4-FFF2-40B4-BE49-F238E27FC236}">
                <a16:creationId xmlns:a16="http://schemas.microsoft.com/office/drawing/2014/main" id="{D4502333-9D26-ACDF-C03C-447383B46AC4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Objectives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61EE77-6A3B-46C0-9546-6D9479571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18" y="1967848"/>
            <a:ext cx="4793604" cy="35952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2240D8-5E49-42F6-898C-E25CFC936AFA}"/>
              </a:ext>
            </a:extLst>
          </p:cNvPr>
          <p:cNvSpPr txBox="1"/>
          <p:nvPr/>
        </p:nvSpPr>
        <p:spPr>
          <a:xfrm>
            <a:off x="508464" y="1977433"/>
            <a:ext cx="63814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Indoor area monitoring when the user is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Need for a simple, autonomous local detection system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Reliable detection through regular area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Local alarm and remote smartphone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Easy installation (USB power, Wi-Fi)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16F59CE-79EA-4572-9F0C-6E481807C53E}"/>
              </a:ext>
            </a:extLst>
          </p:cNvPr>
          <p:cNvSpPr txBox="1"/>
          <p:nvPr/>
        </p:nvSpPr>
        <p:spPr>
          <a:xfrm>
            <a:off x="7316581" y="5606218"/>
            <a:ext cx="446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Ultrasonic Detection Example (Not My System)</a:t>
            </a:r>
            <a:endParaRPr lang="fr-FR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01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du système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37CD248-D05B-4D7A-BDBC-1BE4C09B6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972" y="1376940"/>
            <a:ext cx="8500056" cy="43579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B3CF7B1-E684-4C59-97DD-9262757495B1}"/>
              </a:ext>
            </a:extLst>
          </p:cNvPr>
          <p:cNvSpPr txBox="1"/>
          <p:nvPr/>
        </p:nvSpPr>
        <p:spPr>
          <a:xfrm>
            <a:off x="4384634" y="5838183"/>
            <a:ext cx="342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bloc du 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ZoneAlert</a:t>
            </a:r>
            <a:endParaRPr lang="fr-FR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space réservé de la date 20">
            <a:extLst>
              <a:ext uri="{FF2B5EF4-FFF2-40B4-BE49-F238E27FC236}">
                <a16:creationId xmlns:a16="http://schemas.microsoft.com/office/drawing/2014/main" id="{D7584EA5-27A0-4749-9DDC-7A46449AD550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9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7968414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Fonctionnement du système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B3CF7B1-E684-4C59-97DD-9262757495B1}"/>
              </a:ext>
            </a:extLst>
          </p:cNvPr>
          <p:cNvSpPr txBox="1"/>
          <p:nvPr/>
        </p:nvSpPr>
        <p:spPr>
          <a:xfrm>
            <a:off x="4384634" y="6014213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fonctionnelle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ZoneAlert</a:t>
            </a:r>
            <a:endParaRPr lang="fr-FR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634A3E-E6A2-428A-9A02-575387E8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24" y="2581126"/>
            <a:ext cx="1167877" cy="17996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5CC159-9D4B-45A2-9E4B-3C9A5546E9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04"/>
          <a:stretch/>
        </p:blipFill>
        <p:spPr>
          <a:xfrm>
            <a:off x="129856" y="1678987"/>
            <a:ext cx="2033739" cy="11896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25D930-76EC-46F4-9019-273412B1A2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t="17928" r="14923" b="18764"/>
          <a:stretch/>
        </p:blipFill>
        <p:spPr>
          <a:xfrm>
            <a:off x="191389" y="3490836"/>
            <a:ext cx="1492899" cy="128751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E075935-F13C-43C3-A8F5-DB1F0239BAE1}"/>
              </a:ext>
            </a:extLst>
          </p:cNvPr>
          <p:cNvSpPr txBox="1"/>
          <p:nvPr/>
        </p:nvSpPr>
        <p:spPr>
          <a:xfrm>
            <a:off x="129856" y="2782036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Capteur ultrason HC-SR04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D6A3EA-5065-4E20-AC94-A8D8AAA44803}"/>
              </a:ext>
            </a:extLst>
          </p:cNvPr>
          <p:cNvSpPr txBox="1"/>
          <p:nvPr/>
        </p:nvSpPr>
        <p:spPr>
          <a:xfrm>
            <a:off x="0" y="4711471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Micro Servomoteur SG90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722C4C0-4FED-4519-8475-5E12E13B6998}"/>
              </a:ext>
            </a:extLst>
          </p:cNvPr>
          <p:cNvCxnSpPr>
            <a:cxnSpLocks/>
          </p:cNvCxnSpPr>
          <p:nvPr/>
        </p:nvCxnSpPr>
        <p:spPr>
          <a:xfrm>
            <a:off x="2071049" y="2534216"/>
            <a:ext cx="1105219" cy="89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8C92491A-6A0E-49C9-A23C-B197D0108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966" y="1594697"/>
            <a:ext cx="2287794" cy="317240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28C838-3A93-4750-96E1-E199BD387579}"/>
              </a:ext>
            </a:extLst>
          </p:cNvPr>
          <p:cNvSpPr txBox="1"/>
          <p:nvPr/>
        </p:nvSpPr>
        <p:spPr>
          <a:xfrm>
            <a:off x="6678164" y="4556996"/>
            <a:ext cx="868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M5TAB5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F8EDB14-FF6D-4CD1-9BF8-6961E2179B07}"/>
              </a:ext>
            </a:extLst>
          </p:cNvPr>
          <p:cNvSpPr txBox="1"/>
          <p:nvPr/>
        </p:nvSpPr>
        <p:spPr>
          <a:xfrm>
            <a:off x="3034797" y="4353005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ESP32 WROOM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8820FBA-AF5B-4996-968A-ADF8053E5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8" t="74722" r="8772" b="8084"/>
          <a:stretch/>
        </p:blipFill>
        <p:spPr>
          <a:xfrm>
            <a:off x="4068652" y="2234678"/>
            <a:ext cx="589521" cy="59977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5425E7D-5FBA-4BAB-B2CB-CD080418764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8" t="74722" r="8772" b="8084"/>
          <a:stretch/>
        </p:blipFill>
        <p:spPr>
          <a:xfrm rot="15729707">
            <a:off x="5517917" y="2234676"/>
            <a:ext cx="589521" cy="59977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FB5F43E-98BE-462A-98B8-FCB7E6DB5FF2}"/>
              </a:ext>
            </a:extLst>
          </p:cNvPr>
          <p:cNvSpPr txBox="1"/>
          <p:nvPr/>
        </p:nvSpPr>
        <p:spPr>
          <a:xfrm>
            <a:off x="4358897" y="1884769"/>
            <a:ext cx="1535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Wifi 2,4GHz</a:t>
            </a:r>
          </a:p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HTTP ou HTTPS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2A528F2-1F0B-4B99-A374-A80D21EFD0B1}"/>
              </a:ext>
            </a:extLst>
          </p:cNvPr>
          <p:cNvCxnSpPr>
            <a:cxnSpLocks/>
          </p:cNvCxnSpPr>
          <p:nvPr/>
        </p:nvCxnSpPr>
        <p:spPr>
          <a:xfrm flipH="1">
            <a:off x="1200881" y="3791508"/>
            <a:ext cx="1975389" cy="29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56DB3E2C-6629-4ECD-98B8-5804F63AA369}"/>
              </a:ext>
            </a:extLst>
          </p:cNvPr>
          <p:cNvSpPr txBox="1"/>
          <p:nvPr/>
        </p:nvSpPr>
        <p:spPr>
          <a:xfrm>
            <a:off x="1738098" y="3694541"/>
            <a:ext cx="1259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Alimentation, et gère le pas de 15° ( de 0 à 180°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2F4A226-B025-4786-9008-D97C6B685F6B}"/>
              </a:ext>
            </a:extLst>
          </p:cNvPr>
          <p:cNvCxnSpPr/>
          <p:nvPr/>
        </p:nvCxnSpPr>
        <p:spPr>
          <a:xfrm flipH="1">
            <a:off x="824216" y="3055013"/>
            <a:ext cx="203925" cy="60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5D7CDA3-3EA6-4E89-9F07-AEFE40A0EDCC}"/>
              </a:ext>
            </a:extLst>
          </p:cNvPr>
          <p:cNvSpPr txBox="1"/>
          <p:nvPr/>
        </p:nvSpPr>
        <p:spPr>
          <a:xfrm>
            <a:off x="2388029" y="1944356"/>
            <a:ext cx="1092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Envoie 4 distances tous les 15°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C38572C-76EC-41D1-8E6B-68D2E4D14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08" y="4394931"/>
            <a:ext cx="981678" cy="133264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6B96241-4707-41A0-96C1-6A4DC4343BFC}"/>
              </a:ext>
            </a:extLst>
          </p:cNvPr>
          <p:cNvSpPr txBox="1"/>
          <p:nvPr/>
        </p:nvSpPr>
        <p:spPr>
          <a:xfrm>
            <a:off x="7867927" y="1905014"/>
            <a:ext cx="253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Affichage Graphique ,changement des seuils et ON/OFF du système (ESP32-P4)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070BF8B-C07D-45F7-B59A-3365B47D4629}"/>
              </a:ext>
            </a:extLst>
          </p:cNvPr>
          <p:cNvSpPr txBox="1"/>
          <p:nvPr/>
        </p:nvSpPr>
        <p:spPr>
          <a:xfrm>
            <a:off x="5932966" y="4793897"/>
            <a:ext cx="2492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Buzzer et notification au téléphone de l’utilisateur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F76563C-043A-44F2-B078-257A6E3BC022}"/>
              </a:ext>
            </a:extLst>
          </p:cNvPr>
          <p:cNvSpPr txBox="1"/>
          <p:nvPr/>
        </p:nvSpPr>
        <p:spPr>
          <a:xfrm>
            <a:off x="9274629" y="576051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Téléphone utilisateur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01A2594-40ED-4AA9-8598-E688BAA6A5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8" t="74722" r="8772" b="8084"/>
          <a:stretch/>
        </p:blipFill>
        <p:spPr>
          <a:xfrm rot="4012840">
            <a:off x="7992032" y="4115825"/>
            <a:ext cx="589521" cy="59977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78C5079-C1FD-40E8-A068-EF7A6FD323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8" t="74722" r="8772" b="8084"/>
          <a:stretch/>
        </p:blipFill>
        <p:spPr>
          <a:xfrm rot="15363546">
            <a:off x="8990979" y="4115824"/>
            <a:ext cx="589521" cy="599775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0E1702E-87A9-4787-B617-4115AFA8BBA2}"/>
              </a:ext>
            </a:extLst>
          </p:cNvPr>
          <p:cNvSpPr txBox="1"/>
          <p:nvPr/>
        </p:nvSpPr>
        <p:spPr>
          <a:xfrm>
            <a:off x="10582317" y="4134595"/>
            <a:ext cx="1438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Réception d’une alerte en cas d’obstacle détecté)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59C1C05-8B3C-45C7-A88F-1EEAE89E6ECB}"/>
              </a:ext>
            </a:extLst>
          </p:cNvPr>
          <p:cNvSpPr txBox="1"/>
          <p:nvPr/>
        </p:nvSpPr>
        <p:spPr>
          <a:xfrm>
            <a:off x="5212424" y="2867468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ESP32-C6</a:t>
            </a:r>
          </a:p>
        </p:txBody>
      </p:sp>
      <p:sp>
        <p:nvSpPr>
          <p:cNvPr id="39" name="Espace réservé de la date 20">
            <a:extLst>
              <a:ext uri="{FF2B5EF4-FFF2-40B4-BE49-F238E27FC236}">
                <a16:creationId xmlns:a16="http://schemas.microsoft.com/office/drawing/2014/main" id="{7A4A98F9-DF20-4569-A354-8FAF225BD934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3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&amp; codes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B21E16-584F-495E-9DC0-105F768D9BEF}"/>
              </a:ext>
            </a:extLst>
          </p:cNvPr>
          <p:cNvSpPr txBox="1"/>
          <p:nvPr/>
        </p:nvSpPr>
        <p:spPr>
          <a:xfrm>
            <a:off x="315187" y="1696416"/>
            <a:ext cx="578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Wi-Fi : HTTP vs HTTPS &amp; envoi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7E2149-2312-461A-810E-6FE26F5E70A8}"/>
              </a:ext>
            </a:extLst>
          </p:cNvPr>
          <p:cNvSpPr txBox="1"/>
          <p:nvPr/>
        </p:nvSpPr>
        <p:spPr>
          <a:xfrm>
            <a:off x="392868" y="2564397"/>
            <a:ext cx="5780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HTTP : simple, rapide, non chiffré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HTTPS : chiffré, nécessite certificats (SAN, CA)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Envoi des mesures ESP32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M5TAB5 en HTTP POST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Notifications smartphone via API Pushover</a:t>
            </a:r>
          </a:p>
          <a:p>
            <a:endParaRPr lang="fr-FR" dirty="0"/>
          </a:p>
        </p:txBody>
      </p:sp>
      <p:sp>
        <p:nvSpPr>
          <p:cNvPr id="19" name="Espace réservé de la date 20">
            <a:extLst>
              <a:ext uri="{FF2B5EF4-FFF2-40B4-BE49-F238E27FC236}">
                <a16:creationId xmlns:a16="http://schemas.microsoft.com/office/drawing/2014/main" id="{E9B8D9D3-F178-4A8C-A5E8-9604D8C95C11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5FC8E18-0B34-48C2-A29B-98D8AAD36A50}"/>
              </a:ext>
            </a:extLst>
          </p:cNvPr>
          <p:cNvSpPr txBox="1"/>
          <p:nvPr/>
        </p:nvSpPr>
        <p:spPr>
          <a:xfrm>
            <a:off x="6612524" y="1696416"/>
            <a:ext cx="5579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&amp; fonctionnalités : API, ON/OFF, Interface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90586B9-4642-4FC3-AB6D-07FA4B12C915}"/>
              </a:ext>
            </a:extLst>
          </p:cNvPr>
          <p:cNvSpPr txBox="1"/>
          <p:nvPr/>
        </p:nvSpPr>
        <p:spPr>
          <a:xfrm>
            <a:off x="6328085" y="3123053"/>
            <a:ext cx="5780813" cy="188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API Pushover : envoi d’alertes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Commande ON/OFF depuis la M5TAB5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Gestion des modules ESP32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Interface tactile (seuils, volume, état système)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33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Problèmes rencontrés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e la date 20">
            <a:extLst>
              <a:ext uri="{FF2B5EF4-FFF2-40B4-BE49-F238E27FC236}">
                <a16:creationId xmlns:a16="http://schemas.microsoft.com/office/drawing/2014/main" id="{0F3EF095-F91A-4DEA-A9CA-3D71454DEDEE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49C2F-C337-4A92-9D56-A7FB29FA15B6}"/>
              </a:ext>
            </a:extLst>
          </p:cNvPr>
          <p:cNvSpPr/>
          <p:nvPr/>
        </p:nvSpPr>
        <p:spPr>
          <a:xfrm>
            <a:off x="2280920" y="1638281"/>
            <a:ext cx="7630160" cy="3728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rial" panose="020B0604020202020204" pitchFamily="34" charset="0"/>
              </a:rPr>
              <a:t>HTTPS difficile à mettre en place : problèmes de certificats, SAN et de compatibilité 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rial" panose="020B0604020202020204" pitchFamily="34" charset="0"/>
              </a:rPr>
              <a:t>Limitations Pushover (usage non commercial, dépendance API)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rial" panose="020B0604020202020204" pitchFamily="34" charset="0"/>
              </a:rPr>
              <a:t>Variabilité du capteur HC-SR04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rial" panose="020B0604020202020204" pitchFamily="34" charset="0"/>
              </a:rPr>
              <a:t>Blocages ponctuels de l’interface M5TAB5 (pour les tests avec PC uniquement)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000" dirty="0">
                <a:latin typeface="Arial" panose="020B0604020202020204" pitchFamily="34" charset="0"/>
              </a:rPr>
              <a:t>Gestion alim du servomoteur (pics de courant)</a:t>
            </a:r>
          </a:p>
        </p:txBody>
      </p:sp>
    </p:spTree>
    <p:extLst>
      <p:ext uri="{BB962C8B-B14F-4D97-AF65-F5344CB8AC3E}">
        <p14:creationId xmlns:p14="http://schemas.microsoft.com/office/powerpoint/2010/main" val="160376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F44E0-CFC8-06E3-5D66-505C1E44E839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9E49B498-0950-92AA-19A9-95B9E36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C9E3133-EA87-4BFD-6C5F-8E617341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CC840C4-DFD5-9C90-9330-F3586447E71B}"/>
              </a:ext>
            </a:extLst>
          </p:cNvPr>
          <p:cNvSpPr txBox="1">
            <a:spLocks/>
          </p:cNvSpPr>
          <p:nvPr/>
        </p:nvSpPr>
        <p:spPr>
          <a:xfrm>
            <a:off x="670911" y="632531"/>
            <a:ext cx="6219021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Essais &amp; résultats</a:t>
            </a:r>
          </a:p>
        </p:txBody>
      </p:sp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1005A6FD-CA12-9583-5136-EB01D60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809B4766-4ED2-FD8F-13F8-16B7F7B79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e la date 20">
            <a:extLst>
              <a:ext uri="{FF2B5EF4-FFF2-40B4-BE49-F238E27FC236}">
                <a16:creationId xmlns:a16="http://schemas.microsoft.com/office/drawing/2014/main" id="{9A0B1A7D-6010-42FF-BCF5-2C28021CBB65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ZoneAlert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73207CE-5B64-43B5-AAF1-41F85E3B0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11" y="1418419"/>
            <a:ext cx="6373846" cy="42046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2F27F0-CA37-45C5-ADF0-10CD39CB4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003" y="2086789"/>
            <a:ext cx="3890086" cy="28784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BE4D25-A622-468E-8A56-80C3D53F1AAD}"/>
              </a:ext>
            </a:extLst>
          </p:cNvPr>
          <p:cNvSpPr/>
          <p:nvPr/>
        </p:nvSpPr>
        <p:spPr>
          <a:xfrm>
            <a:off x="1245580" y="567640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  <a:latin typeface="Arial" panose="020B0604020202020204" pitchFamily="34" charset="0"/>
              </a:rPr>
              <a:t>Affichage sur la tablette et disposition du capteur 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7B0891-A075-4E5C-98FE-6CD36A5E6E75}"/>
              </a:ext>
            </a:extLst>
          </p:cNvPr>
          <p:cNvSpPr/>
          <p:nvPr/>
        </p:nvSpPr>
        <p:spPr>
          <a:xfrm>
            <a:off x="7226685" y="5028928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  <a:latin typeface="Arial" panose="020B0604020202020204" pitchFamily="34" charset="0"/>
              </a:rPr>
              <a:t>Notification reçue via l’application Pushover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514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7C72F-7D0D-A65E-DB96-022D01E6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Une image contenant texte, Police, Marque, logo&#10;&#10;Description générée automatiquement">
            <a:extLst>
              <a:ext uri="{FF2B5EF4-FFF2-40B4-BE49-F238E27FC236}">
                <a16:creationId xmlns:a16="http://schemas.microsoft.com/office/drawing/2014/main" id="{A4A21288-2160-5F5C-4557-D6DD47C09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2" y="94335"/>
            <a:ext cx="990318" cy="5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48F3A1D-C46A-BAC9-0683-C20006F8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086" y="154186"/>
            <a:ext cx="1975606" cy="4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4B13C4A-5302-4B3E-B15F-6B0B5359A41D}"/>
              </a:ext>
            </a:extLst>
          </p:cNvPr>
          <p:cNvSpPr txBox="1">
            <a:spLocks/>
          </p:cNvSpPr>
          <p:nvPr/>
        </p:nvSpPr>
        <p:spPr>
          <a:xfrm>
            <a:off x="2394932" y="632531"/>
            <a:ext cx="7402135" cy="52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&amp; Démo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33B64-AEB0-4092-AD89-6DE3C3707421}"/>
              </a:ext>
            </a:extLst>
          </p:cNvPr>
          <p:cNvSpPr/>
          <p:nvPr/>
        </p:nvSpPr>
        <p:spPr>
          <a:xfrm>
            <a:off x="0" y="6372679"/>
            <a:ext cx="12192000" cy="501650"/>
          </a:xfrm>
          <a:prstGeom prst="rect">
            <a:avLst/>
          </a:prstGeom>
          <a:solidFill>
            <a:schemeClr val="accent6">
              <a:alpha val="442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Espace réservé de la date 20">
            <a:extLst>
              <a:ext uri="{FF2B5EF4-FFF2-40B4-BE49-F238E27FC236}">
                <a16:creationId xmlns:a16="http://schemas.microsoft.com/office/drawing/2014/main" id="{0E9EA011-3D9B-4B0A-BD16-3E665AB1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752" y="6426010"/>
            <a:ext cx="27432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25/11/2025</a:t>
            </a:r>
          </a:p>
        </p:txBody>
      </p:sp>
      <p:sp>
        <p:nvSpPr>
          <p:cNvPr id="18" name="Espace réservé du numéro de diapositive 21">
            <a:extLst>
              <a:ext uri="{FF2B5EF4-FFF2-40B4-BE49-F238E27FC236}">
                <a16:creationId xmlns:a16="http://schemas.microsoft.com/office/drawing/2014/main" id="{22289415-A66E-48F8-8C05-2E8DA24C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8492" y="6436338"/>
            <a:ext cx="2743200" cy="365125"/>
          </a:xfrm>
        </p:spPr>
        <p:txBody>
          <a:bodyPr/>
          <a:lstStyle/>
          <a:p>
            <a:fld id="{6A44C7E2-69F9-4311-BAB4-EE76CD60B4A6}" type="slidenum">
              <a:rPr lang="fr-FR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fr-FR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space réservé de la date 20">
            <a:extLst>
              <a:ext uri="{FF2B5EF4-FFF2-40B4-BE49-F238E27FC236}">
                <a16:creationId xmlns:a16="http://schemas.microsoft.com/office/drawing/2014/main" id="{83981DE7-B8F4-462A-A6E7-F6722B8B2D5C}"/>
              </a:ext>
            </a:extLst>
          </p:cNvPr>
          <p:cNvSpPr txBox="1">
            <a:spLocks/>
          </p:cNvSpPr>
          <p:nvPr/>
        </p:nvSpPr>
        <p:spPr>
          <a:xfrm>
            <a:off x="1429363" y="6426010"/>
            <a:ext cx="3084971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      PROJET VISION</a:t>
            </a:r>
            <a:endParaRPr lang="fr-FR" sz="1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6E18C7-503E-4026-9F49-C8159985A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21" y="1142680"/>
            <a:ext cx="6255226" cy="500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759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384</Words>
  <Application>Microsoft Office PowerPoint</Application>
  <PresentationFormat>Grand écran</PresentationFormat>
  <Paragraphs>93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Thème Office</vt:lpstr>
      <vt:lpstr>  Système de détection et d’alerte sans fil pour la surveillance d’espaces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Microcontrôleur</dc:title>
  <dc:creator>Stiebitz Marvin</dc:creator>
  <cp:lastModifiedBy>stieb</cp:lastModifiedBy>
  <cp:revision>136</cp:revision>
  <dcterms:created xsi:type="dcterms:W3CDTF">2024-10-31T12:25:15Z</dcterms:created>
  <dcterms:modified xsi:type="dcterms:W3CDTF">2025-11-30T18:47:28Z</dcterms:modified>
</cp:coreProperties>
</file>